
<file path=[Content_Types].xml><?xml version="1.0" encoding="utf-8"?>
<Types xmlns="http://schemas.openxmlformats.org/package/2006/content-types">
  <Default Extension="wav" ContentType="audio/x-wav"/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416" r:id="rId3"/>
    <p:sldId id="547" r:id="rId4"/>
    <p:sldId id="653" r:id="rId5"/>
    <p:sldId id="481" r:id="rId6"/>
    <p:sldId id="620" r:id="rId7"/>
    <p:sldId id="654" r:id="rId8"/>
    <p:sldId id="655" r:id="rId9"/>
    <p:sldId id="656" r:id="rId10"/>
    <p:sldId id="482" r:id="rId11"/>
    <p:sldId id="430" r:id="rId12"/>
    <p:sldId id="471" r:id="rId13"/>
    <p:sldId id="621" r:id="rId14"/>
    <p:sldId id="628" r:id="rId15"/>
    <p:sldId id="657" r:id="rId16"/>
    <p:sldId id="638" r:id="rId17"/>
    <p:sldId id="550" r:id="rId18"/>
    <p:sldId id="639" r:id="rId19"/>
    <p:sldId id="658" r:id="rId20"/>
    <p:sldId id="659" r:id="rId21"/>
    <p:sldId id="473" r:id="rId22"/>
    <p:sldId id="660" r:id="rId23"/>
    <p:sldId id="631" r:id="rId24"/>
    <p:sldId id="562" r:id="rId25"/>
    <p:sldId id="479" r:id="rId26"/>
    <p:sldId id="491" r:id="rId27"/>
    <p:sldId id="492" r:id="rId28"/>
    <p:sldId id="493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272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9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.tiff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.tiff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5.wav"/><Relationship Id="rId3" Type="http://schemas.openxmlformats.org/officeDocument/2006/relationships/image" Target="../media/image4.tiff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6.tiff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6.tiff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6.tiff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6.tiff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tiff"/><Relationship Id="rId5" Type="http://schemas.openxmlformats.org/officeDocument/2006/relationships/image" Target="../media/image21.png"/><Relationship Id="rId4" Type="http://schemas.openxmlformats.org/officeDocument/2006/relationships/image" Target="../media/image6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3.png"/><Relationship Id="rId12" Type="http://schemas.openxmlformats.org/officeDocument/2006/relationships/image" Target="../media/image32.png"/><Relationship Id="rId11" Type="http://schemas.openxmlformats.org/officeDocument/2006/relationships/image" Target="../media/image31.png"/><Relationship Id="rId10" Type="http://schemas.openxmlformats.org/officeDocument/2006/relationships/image" Target="../media/image30.pn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tags" Target="../tags/tag13.xml"/><Relationship Id="rId7" Type="http://schemas.openxmlformats.org/officeDocument/2006/relationships/image" Target="../media/image35.jpeg"/><Relationship Id="rId6" Type="http://schemas.openxmlformats.org/officeDocument/2006/relationships/tags" Target="../tags/tag12.xml"/><Relationship Id="rId5" Type="http://schemas.openxmlformats.org/officeDocument/2006/relationships/image" Target="../media/image34.png"/><Relationship Id="rId4" Type="http://schemas.openxmlformats.org/officeDocument/2006/relationships/tags" Target="../tags/tag11.xml"/><Relationship Id="rId3" Type="http://schemas.openxmlformats.org/officeDocument/2006/relationships/image" Target="../media/image22.png"/><Relationship Id="rId2" Type="http://schemas.openxmlformats.org/officeDocument/2006/relationships/tags" Target="../tags/tag10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2.png"/><Relationship Id="rId10" Type="http://schemas.openxmlformats.org/officeDocument/2006/relationships/tags" Target="../tags/tag14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8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乘法运算定律</a:t>
            </a:r>
            <a:endParaRPr lang="zh-CN" altLang="en-US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运算定律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2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乘法分配律</a:t>
            </a:r>
            <a:endParaRPr lang="en-US" altLang="zh-CN" sz="3600" dirty="0"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586105" y="1330960"/>
            <a:ext cx="10163175" cy="4030980"/>
            <a:chOff x="923" y="2096"/>
            <a:chExt cx="16005" cy="6348"/>
          </a:xfrm>
        </p:grpSpPr>
        <p:sp>
          <p:nvSpPr>
            <p:cNvPr id="36" name="文本框 24"/>
            <p:cNvSpPr txBox="1"/>
            <p:nvPr/>
          </p:nvSpPr>
          <p:spPr>
            <a:xfrm>
              <a:off x="923" y="2096"/>
              <a:ext cx="16005" cy="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200000"/>
                </a:lnSpc>
              </a:pPr>
              <a:r>
                <a:rPr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复习:在</a:t>
              </a:r>
              <a:r>
                <a:rPr 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</a:t>
              </a:r>
              <a:r>
                <a:rPr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里填上“&lt;”“&gt;”或“=”。</a:t>
              </a:r>
              <a:endPara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            </a:t>
              </a:r>
              <a:r>
                <a:rPr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①(3 + 2)×4</a:t>
              </a:r>
              <a:r>
                <a:rPr 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</a:t>
              </a:r>
              <a:r>
                <a:rPr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3×4 + 2×4</a:t>
              </a:r>
              <a:endPara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            </a:t>
              </a:r>
              <a:r>
                <a:rPr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② 2×(11 +9)</a:t>
              </a:r>
              <a:r>
                <a:rPr 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</a:t>
              </a:r>
              <a:r>
                <a:rPr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2×11+2×9</a:t>
              </a:r>
              <a:endPara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            </a:t>
              </a:r>
              <a:r>
                <a:rPr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③(20 + 4)×5</a:t>
              </a:r>
              <a:r>
                <a:rPr 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</a:t>
              </a:r>
              <a:r>
                <a:rPr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20×5 + 4×5</a:t>
              </a:r>
              <a:endPara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4" name="Oval 12"/>
            <p:cNvSpPr>
              <a:spLocks noChangeArrowheads="1"/>
            </p:cNvSpPr>
            <p:nvPr/>
          </p:nvSpPr>
          <p:spPr bwMode="auto">
            <a:xfrm>
              <a:off x="3293" y="2673"/>
              <a:ext cx="966" cy="96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Oval 12"/>
            <p:cNvSpPr>
              <a:spLocks noChangeArrowheads="1"/>
            </p:cNvSpPr>
            <p:nvPr/>
          </p:nvSpPr>
          <p:spPr bwMode="auto">
            <a:xfrm>
              <a:off x="8114" y="4232"/>
              <a:ext cx="966" cy="96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Oval 12"/>
            <p:cNvSpPr>
              <a:spLocks noChangeArrowheads="1"/>
            </p:cNvSpPr>
            <p:nvPr/>
          </p:nvSpPr>
          <p:spPr bwMode="auto">
            <a:xfrm>
              <a:off x="8442" y="5779"/>
              <a:ext cx="966" cy="96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Oval 12"/>
            <p:cNvSpPr>
              <a:spLocks noChangeArrowheads="1"/>
            </p:cNvSpPr>
            <p:nvPr/>
          </p:nvSpPr>
          <p:spPr bwMode="auto">
            <a:xfrm>
              <a:off x="8442" y="7326"/>
              <a:ext cx="966" cy="96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Text Box 13"/>
          <p:cNvSpPr txBox="1">
            <a:spLocks noChangeArrowheads="1"/>
          </p:cNvSpPr>
          <p:nvPr/>
        </p:nvSpPr>
        <p:spPr bwMode="auto">
          <a:xfrm>
            <a:off x="5088548" y="2593079"/>
            <a:ext cx="7416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5296828" y="3551294"/>
            <a:ext cx="7416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5301908" y="4529829"/>
            <a:ext cx="7416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35" name="图片 34" descr="GY2}[2G%@9O]IYAHR%_4H(W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8371"/>
          <a:stretch>
            <a:fillRect/>
          </a:stretch>
        </p:blipFill>
        <p:spPr>
          <a:xfrm>
            <a:off x="6602095" y="1914525"/>
            <a:ext cx="5606415" cy="4726305"/>
          </a:xfrm>
          <a:prstGeom prst="rect">
            <a:avLst/>
          </a:prstGeom>
        </p:spPr>
      </p:pic>
      <p:sp>
        <p:nvSpPr>
          <p:cNvPr id="36" name="文本框 24"/>
          <p:cNvSpPr txBox="1"/>
          <p:nvPr/>
        </p:nvSpPr>
        <p:spPr>
          <a:xfrm>
            <a:off x="586105" y="1330960"/>
            <a:ext cx="10163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仔细观察,你能得到哪些数学信息?</a:t>
            </a:r>
            <a:endParaRPr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244856" y="2106709"/>
            <a:ext cx="309753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一共有25个小组</a:t>
            </a:r>
            <a:endParaRPr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262511" y="2882679"/>
            <a:ext cx="4891405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每组里4人负责挖坑</a:t>
            </a:r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、种树</a:t>
            </a:r>
            <a:endParaRPr 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57836" y="3658649"/>
            <a:ext cx="3672205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2人负责抬水、浇树</a:t>
            </a:r>
            <a:endParaRPr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364236" y="4434619"/>
            <a:ext cx="2859405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每组要种5棵树</a:t>
            </a:r>
            <a:endParaRPr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161036" y="5210589"/>
            <a:ext cx="3265805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每棵树要浇2桶水</a:t>
            </a:r>
            <a:endParaRPr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7" grpId="0"/>
      <p:bldP spid="38" grpId="0"/>
      <p:bldP spid="39" grpId="0"/>
      <p:bldP spid="40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7" name="图片 6" descr="GY2}[2G%@9O]IYAHR%_4H(W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8371"/>
          <a:stretch>
            <a:fillRect/>
          </a:stretch>
        </p:blipFill>
        <p:spPr>
          <a:xfrm>
            <a:off x="6602095" y="1914525"/>
            <a:ext cx="5606415" cy="4726305"/>
          </a:xfrm>
          <a:prstGeom prst="rect">
            <a:avLst/>
          </a:prstGeom>
        </p:spPr>
      </p:pic>
      <p:sp>
        <p:nvSpPr>
          <p:cNvPr id="29" name="文本框 24"/>
          <p:cNvSpPr txBox="1"/>
          <p:nvPr/>
        </p:nvSpPr>
        <p:spPr>
          <a:xfrm>
            <a:off x="586105" y="1330960"/>
            <a:ext cx="10163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根据这些数学信息,你能提出什么问题?</a:t>
            </a:r>
            <a:endParaRPr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7545" y="2764790"/>
            <a:ext cx="5615940" cy="156845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一共有多少名同学参加了这次植树活动?</a:t>
            </a:r>
            <a:endParaRPr 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5" name="文本框 24"/>
          <p:cNvSpPr txBox="1"/>
          <p:nvPr/>
        </p:nvSpPr>
        <p:spPr>
          <a:xfrm>
            <a:off x="345440" y="1398270"/>
            <a:ext cx="115627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你用什么方法算出一共有多少名同学参加了这次植树活动?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1762125" y="2113280"/>
            <a:ext cx="768223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srgbClr val="ED007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方法一</a:t>
            </a:r>
            <a:r>
              <a:rPr lang="zh-CN" altLang="en-US" sz="3200" b="0" dirty="0" smtClean="0">
                <a:solidFill>
                  <a:srgbClr val="ED007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先算出每一组植树的人数,再乘25</a:t>
            </a:r>
            <a:endParaRPr lang="zh-CN" altLang="en-US" sz="32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就是一共植树的人数。</a:t>
            </a:r>
            <a:endParaRPr lang="zh-CN" altLang="en-US" sz="32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4185495" y="3638171"/>
            <a:ext cx="2835554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4+2</a:t>
            </a: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）×2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en-US" altLang="zh-CN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2218055" y="5932170"/>
            <a:ext cx="8263890" cy="662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答：一共有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150</a:t>
            </a:r>
            <a:r>
              <a:rPr lang="zh-CN" altLang="en-US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名同学参加了这次植树活动。</a:t>
            </a:r>
            <a:endParaRPr lang="zh-CN" altLang="en-US" sz="32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3999865" y="4246880"/>
            <a:ext cx="276288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6</a:t>
            </a: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×2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zh-CN" altLang="en-US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50（人）</a:t>
            </a:r>
            <a:endParaRPr lang="zh-CN" altLang="en-US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/>
      <p:bldP spid="15" grpId="0"/>
      <p:bldP spid="1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5" name="文本框 24"/>
          <p:cNvSpPr txBox="1"/>
          <p:nvPr/>
        </p:nvSpPr>
        <p:spPr>
          <a:xfrm>
            <a:off x="345440" y="1398270"/>
            <a:ext cx="115627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你用什么方法算出一共有多少名同学参加了这次植树活动?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716280" y="2113280"/>
            <a:ext cx="1091755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srgbClr val="ED007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方法二</a:t>
            </a:r>
            <a:r>
              <a:rPr lang="zh-CN" altLang="en-US" sz="3200" b="0" dirty="0" smtClean="0">
                <a:solidFill>
                  <a:srgbClr val="ED007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分别算出25个小组挖坑、种树的人数和25个小组</a:t>
            </a:r>
            <a:endParaRPr lang="zh-CN" altLang="en-US" sz="32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抬水、浇树的人数,加在一起就是一共植树的人数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4388695" y="3638171"/>
            <a:ext cx="2835554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×2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+2</a:t>
            </a: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×2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en-US" altLang="zh-CN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2218055" y="5932170"/>
            <a:ext cx="8263890" cy="662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答：一共有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150</a:t>
            </a:r>
            <a:r>
              <a:rPr lang="zh-CN" altLang="en-US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名同学参加了这次植树活动。</a:t>
            </a:r>
            <a:endParaRPr lang="zh-CN" altLang="en-US" sz="32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3999865" y="4246880"/>
            <a:ext cx="276288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100+50</a:t>
            </a:r>
            <a:endParaRPr lang="zh-CN" altLang="en-US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50（人）</a:t>
            </a:r>
            <a:endParaRPr lang="zh-CN" altLang="en-US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/>
      <p:bldP spid="1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剪去单角的矩形 4"/>
          <p:cNvSpPr/>
          <p:nvPr/>
        </p:nvSpPr>
        <p:spPr>
          <a:xfrm>
            <a:off x="2928154" y="3718431"/>
            <a:ext cx="6336704" cy="2448272"/>
          </a:xfrm>
          <a:prstGeom prst="snip1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6105" y="2605405"/>
            <a:ext cx="3885565" cy="645160"/>
          </a:xfrm>
          <a:prstGeom prst="rect">
            <a:avLst/>
          </a:prstGeom>
        </p:spPr>
        <p:txBody>
          <a:bodyPr wrap="square"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发现</a:t>
            </a:r>
            <a:r>
              <a:rPr lang="zh-CN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</a:t>
            </a:r>
            <a:r>
              <a:rPr lang="zh-CN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什么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规律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zh-CN" sz="36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7421106" y="541566"/>
            <a:ext cx="26148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25×4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25×2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auto">
          <a:xfrm>
            <a:off x="7176631" y="1189266"/>
            <a:ext cx="180369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=100+50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23"/>
          <p:cNvSpPr txBox="1">
            <a:spLocks noChangeArrowheads="1"/>
          </p:cNvSpPr>
          <p:nvPr/>
        </p:nvSpPr>
        <p:spPr bwMode="auto">
          <a:xfrm>
            <a:off x="7229019" y="1836966"/>
            <a:ext cx="187706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=150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3980607" y="604431"/>
            <a:ext cx="202010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(4+2)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×25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3804395" y="1252131"/>
            <a:ext cx="151996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=6×25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3836145" y="1828394"/>
            <a:ext cx="187706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=150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290253" y="4079587"/>
            <a:ext cx="20018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(4+2)×</a:t>
            </a:r>
            <a:r>
              <a:rPr lang="en-US" altLang="zh-CN" sz="3200" dirty="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endParaRPr lang="en-US" altLang="zh-CN" sz="3200" dirty="0">
              <a:solidFill>
                <a:srgbClr val="FF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6023928" y="4079587"/>
            <a:ext cx="12684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4×</a:t>
            </a:r>
            <a:r>
              <a:rPr lang="en-US" altLang="zh-CN" sz="3200" dirty="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endParaRPr lang="en-US" altLang="zh-CN" sz="3200" dirty="0">
              <a:solidFill>
                <a:srgbClr val="FF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5306378" y="3863687"/>
            <a:ext cx="8731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540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540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未知"/>
          <p:cNvSpPr/>
          <p:nvPr/>
        </p:nvSpPr>
        <p:spPr bwMode="auto">
          <a:xfrm>
            <a:off x="3650615" y="3862100"/>
            <a:ext cx="1296988" cy="288925"/>
          </a:xfrm>
          <a:custGeom>
            <a:avLst/>
            <a:gdLst>
              <a:gd name="T0" fmla="*/ 0 w 817"/>
              <a:gd name="T1" fmla="*/ 182 h 182"/>
              <a:gd name="T2" fmla="*/ 408 w 817"/>
              <a:gd name="T3" fmla="*/ 0 h 182"/>
              <a:gd name="T4" fmla="*/ 817 w 817"/>
              <a:gd name="T5" fmla="*/ 18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17" h="182">
                <a:moveTo>
                  <a:pt x="0" y="182"/>
                </a:moveTo>
                <a:cubicBezTo>
                  <a:pt x="136" y="91"/>
                  <a:pt x="272" y="0"/>
                  <a:pt x="408" y="0"/>
                </a:cubicBezTo>
                <a:cubicBezTo>
                  <a:pt x="544" y="0"/>
                  <a:pt x="680" y="91"/>
                  <a:pt x="817" y="18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未知"/>
          <p:cNvSpPr/>
          <p:nvPr/>
        </p:nvSpPr>
        <p:spPr bwMode="auto">
          <a:xfrm flipV="1">
            <a:off x="4082415" y="4582825"/>
            <a:ext cx="936625" cy="215900"/>
          </a:xfrm>
          <a:custGeom>
            <a:avLst/>
            <a:gdLst>
              <a:gd name="T0" fmla="*/ 0 w 817"/>
              <a:gd name="T1" fmla="*/ 182 h 182"/>
              <a:gd name="T2" fmla="*/ 408 w 817"/>
              <a:gd name="T3" fmla="*/ 0 h 182"/>
              <a:gd name="T4" fmla="*/ 817 w 817"/>
              <a:gd name="T5" fmla="*/ 18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17" h="182">
                <a:moveTo>
                  <a:pt x="0" y="182"/>
                </a:moveTo>
                <a:cubicBezTo>
                  <a:pt x="136" y="91"/>
                  <a:pt x="272" y="0"/>
                  <a:pt x="408" y="0"/>
                </a:cubicBezTo>
                <a:cubicBezTo>
                  <a:pt x="544" y="0"/>
                  <a:pt x="680" y="91"/>
                  <a:pt x="817" y="18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3304540" y="5303550"/>
            <a:ext cx="21145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×(4+2)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052503" y="5303550"/>
            <a:ext cx="12684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×4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5376228" y="5087650"/>
            <a:ext cx="8731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54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5400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未知"/>
          <p:cNvSpPr/>
          <p:nvPr/>
        </p:nvSpPr>
        <p:spPr bwMode="auto">
          <a:xfrm>
            <a:off x="3720465" y="5086062"/>
            <a:ext cx="1296988" cy="288925"/>
          </a:xfrm>
          <a:custGeom>
            <a:avLst/>
            <a:gdLst>
              <a:gd name="T0" fmla="*/ 0 w 817"/>
              <a:gd name="T1" fmla="*/ 182 h 182"/>
              <a:gd name="T2" fmla="*/ 408 w 817"/>
              <a:gd name="T3" fmla="*/ 0 h 182"/>
              <a:gd name="T4" fmla="*/ 817 w 817"/>
              <a:gd name="T5" fmla="*/ 18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17" h="182">
                <a:moveTo>
                  <a:pt x="0" y="182"/>
                </a:moveTo>
                <a:cubicBezTo>
                  <a:pt x="136" y="91"/>
                  <a:pt x="272" y="0"/>
                  <a:pt x="408" y="0"/>
                </a:cubicBezTo>
                <a:cubicBezTo>
                  <a:pt x="544" y="0"/>
                  <a:pt x="680" y="91"/>
                  <a:pt x="817" y="18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未知"/>
          <p:cNvSpPr/>
          <p:nvPr/>
        </p:nvSpPr>
        <p:spPr bwMode="auto">
          <a:xfrm flipV="1">
            <a:off x="3649028" y="5806787"/>
            <a:ext cx="936625" cy="215900"/>
          </a:xfrm>
          <a:custGeom>
            <a:avLst/>
            <a:gdLst>
              <a:gd name="T0" fmla="*/ 0 w 817"/>
              <a:gd name="T1" fmla="*/ 182 h 182"/>
              <a:gd name="T2" fmla="*/ 408 w 817"/>
              <a:gd name="T3" fmla="*/ 0 h 182"/>
              <a:gd name="T4" fmla="*/ 817 w 817"/>
              <a:gd name="T5" fmla="*/ 18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17" h="182">
                <a:moveTo>
                  <a:pt x="0" y="182"/>
                </a:moveTo>
                <a:cubicBezTo>
                  <a:pt x="136" y="91"/>
                  <a:pt x="272" y="0"/>
                  <a:pt x="408" y="0"/>
                </a:cubicBezTo>
                <a:cubicBezTo>
                  <a:pt x="544" y="0"/>
                  <a:pt x="680" y="91"/>
                  <a:pt x="817" y="18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Box 14"/>
          <p:cNvSpPr txBox="1">
            <a:spLocks noChangeArrowheads="1"/>
          </p:cNvSpPr>
          <p:nvPr/>
        </p:nvSpPr>
        <p:spPr bwMode="auto">
          <a:xfrm>
            <a:off x="7176453" y="4078000"/>
            <a:ext cx="15065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+2×</a:t>
            </a:r>
            <a:r>
              <a:rPr lang="en-US" altLang="zh-CN" sz="320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endParaRPr lang="en-US" altLang="zh-CN" sz="3200">
              <a:solidFill>
                <a:srgbClr val="FF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7182803" y="5303550"/>
            <a:ext cx="15065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×2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6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/>
      <p:bldP spid="6" grpId="0" bldLvl="0" animBg="1" autoUpdateAnimBg="0"/>
      <p:bldP spid="15" grpId="0" bldLvl="0" animBg="1" autoUpdateAnimBg="0"/>
      <p:bldP spid="16" grpId="0" bldLvl="0" animBg="1" autoUpdateAnimBg="0"/>
      <p:bldP spid="17" grpId="0" bldLvl="0" animBg="1" autoUpdateAnimBg="0"/>
      <p:bldP spid="21" grpId="0" bldLvl="0" animBg="1" autoUpdateAnimBg="0"/>
      <p:bldP spid="22" grpId="0" bldLvl="0" animBg="1" autoUpdateAnimBg="0"/>
      <p:bldP spid="23" grpId="0" autoUpdateAnimBg="0"/>
      <p:bldP spid="24" grpId="0" bldLvl="0" animBg="1" autoUpdateAnimBg="0"/>
      <p:bldP spid="25" grpId="0" bldLvl="0" animBg="1" autoUpdateAnimBg="0"/>
      <p:bldP spid="26" grpId="0" bldLvl="0" animBg="1"/>
      <p:bldP spid="27" grpId="0" bldLvl="0" animBg="1"/>
      <p:bldP spid="28" grpId="0" autoUpdateAnimBg="0"/>
      <p:bldP spid="29" grpId="0" bldLvl="0" animBg="1" autoUpdateAnimBg="0"/>
      <p:bldP spid="30" grpId="0" bldLvl="0" animBg="1" autoUpdateAnimBg="0"/>
      <p:bldP spid="31" grpId="0" bldLvl="0" animBg="1"/>
      <p:bldP spid="32" grpId="0" bldLvl="0" animBg="1"/>
      <p:bldP spid="33" grpId="0" bldLvl="0" animBg="1" autoUpdateAnimBg="0"/>
      <p:bldP spid="34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3" name="剪去单角的矩形 72"/>
          <p:cNvSpPr/>
          <p:nvPr/>
        </p:nvSpPr>
        <p:spPr>
          <a:xfrm>
            <a:off x="867708" y="1457742"/>
            <a:ext cx="6336704" cy="2448272"/>
          </a:xfrm>
          <a:prstGeom prst="snip1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4186555" y="4241165"/>
            <a:ext cx="6656070" cy="2090420"/>
          </a:xfrm>
          <a:prstGeom prst="wedgeRectCallout">
            <a:avLst>
              <a:gd name="adj1" fmla="val -33028"/>
              <a:gd name="adj2" fmla="val -62940"/>
            </a:avLst>
          </a:prstGeom>
          <a:solidFill>
            <a:srgbClr val="FFFF99"/>
          </a:solidFill>
          <a:ln w="9525">
            <a:solidFill>
              <a:srgbClr val="FF66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pPr algn="l" latinLnBrk="0">
              <a:lnSpc>
                <a:spcPct val="125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两个数的和与一个数相乘，可以先把它们与这个数分别相乘，再相加。这叫做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乘法分配律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1510" name="Group 6"/>
          <p:cNvGrpSpPr/>
          <p:nvPr/>
        </p:nvGrpSpPr>
        <p:grpSpPr bwMode="auto">
          <a:xfrm>
            <a:off x="1227773" y="1744732"/>
            <a:ext cx="5399087" cy="936625"/>
            <a:chOff x="0" y="0"/>
            <a:chExt cx="3401" cy="590"/>
          </a:xfrm>
        </p:grpSpPr>
        <p:sp>
          <p:nvSpPr>
            <p:cNvPr id="21511" name="Text Box 7"/>
            <p:cNvSpPr txBox="1">
              <a:spLocks noChangeArrowheads="1"/>
            </p:cNvSpPr>
            <p:nvPr/>
          </p:nvSpPr>
          <p:spPr bwMode="auto">
            <a:xfrm>
              <a:off x="0" y="137"/>
              <a:ext cx="1261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(4+2)×</a:t>
              </a:r>
              <a:r>
                <a:rPr lang="en-US" altLang="zh-CN" sz="3200">
                  <a:solidFill>
                    <a:srgbClr val="FF5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25</a:t>
              </a:r>
              <a:endPara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512" name="Text Box 8"/>
            <p:cNvSpPr txBox="1">
              <a:spLocks noChangeArrowheads="1"/>
            </p:cNvSpPr>
            <p:nvPr/>
          </p:nvSpPr>
          <p:spPr bwMode="auto">
            <a:xfrm>
              <a:off x="1769" y="137"/>
              <a:ext cx="163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4×</a:t>
              </a:r>
              <a:r>
                <a:rPr lang="en-US" altLang="zh-CN" sz="3200">
                  <a:solidFill>
                    <a:srgbClr val="FF5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25</a:t>
              </a: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+2×</a:t>
              </a:r>
              <a:r>
                <a:rPr lang="en-US" altLang="zh-CN" sz="3200">
                  <a:solidFill>
                    <a:srgbClr val="FF5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25</a:t>
              </a:r>
              <a:endPara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513" name="Text Box 9"/>
            <p:cNvSpPr txBox="1">
              <a:spLocks noChangeArrowheads="1"/>
            </p:cNvSpPr>
            <p:nvPr/>
          </p:nvSpPr>
          <p:spPr bwMode="auto">
            <a:xfrm>
              <a:off x="1270" y="1"/>
              <a:ext cx="550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p>
              <a:pPr algn="l"/>
              <a:r>
                <a:rPr lang="zh-CN" altLang="en-US" sz="5400">
                  <a:solidFill>
                    <a:srgbClr val="3333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endParaRPr lang="zh-CN" altLang="en-US" sz="540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14" name="未知"/>
            <p:cNvSpPr/>
            <p:nvPr/>
          </p:nvSpPr>
          <p:spPr bwMode="auto">
            <a:xfrm>
              <a:off x="227" y="0"/>
              <a:ext cx="817" cy="182"/>
            </a:xfrm>
            <a:custGeom>
              <a:avLst/>
              <a:gdLst>
                <a:gd name="T0" fmla="*/ 0 w 817"/>
                <a:gd name="T1" fmla="*/ 182 h 182"/>
                <a:gd name="T2" fmla="*/ 408 w 817"/>
                <a:gd name="T3" fmla="*/ 0 h 182"/>
                <a:gd name="T4" fmla="*/ 817 w 817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7" h="182">
                  <a:moveTo>
                    <a:pt x="0" y="182"/>
                  </a:moveTo>
                  <a:cubicBezTo>
                    <a:pt x="136" y="91"/>
                    <a:pt x="272" y="0"/>
                    <a:pt x="408" y="0"/>
                  </a:cubicBezTo>
                  <a:cubicBezTo>
                    <a:pt x="544" y="0"/>
                    <a:pt x="680" y="91"/>
                    <a:pt x="817" y="182"/>
                  </a:cubicBezTo>
                </a:path>
              </a:pathLst>
            </a:custGeom>
            <a:noFill/>
            <a:ln w="38100" cmpd="sng">
              <a:solidFill>
                <a:srgbClr val="FF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15" name="未知"/>
            <p:cNvSpPr/>
            <p:nvPr/>
          </p:nvSpPr>
          <p:spPr bwMode="auto">
            <a:xfrm flipV="1">
              <a:off x="499" y="454"/>
              <a:ext cx="590" cy="136"/>
            </a:xfrm>
            <a:custGeom>
              <a:avLst/>
              <a:gdLst>
                <a:gd name="T0" fmla="*/ 0 w 817"/>
                <a:gd name="T1" fmla="*/ 182 h 182"/>
                <a:gd name="T2" fmla="*/ 408 w 817"/>
                <a:gd name="T3" fmla="*/ 0 h 182"/>
                <a:gd name="T4" fmla="*/ 817 w 817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7" h="182">
                  <a:moveTo>
                    <a:pt x="0" y="182"/>
                  </a:moveTo>
                  <a:cubicBezTo>
                    <a:pt x="136" y="91"/>
                    <a:pt x="272" y="0"/>
                    <a:pt x="408" y="0"/>
                  </a:cubicBezTo>
                  <a:cubicBezTo>
                    <a:pt x="544" y="0"/>
                    <a:pt x="680" y="91"/>
                    <a:pt x="817" y="182"/>
                  </a:cubicBezTo>
                </a:path>
              </a:pathLst>
            </a:custGeom>
            <a:noFill/>
            <a:ln w="38100" cmpd="sng">
              <a:solidFill>
                <a:srgbClr val="FF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516" name="Group 12"/>
          <p:cNvGrpSpPr/>
          <p:nvPr/>
        </p:nvGrpSpPr>
        <p:grpSpPr bwMode="auto">
          <a:xfrm>
            <a:off x="1242060" y="2825820"/>
            <a:ext cx="5454650" cy="936625"/>
            <a:chOff x="0" y="0"/>
            <a:chExt cx="3436" cy="590"/>
          </a:xfrm>
        </p:grpSpPr>
        <p:sp>
          <p:nvSpPr>
            <p:cNvPr id="21517" name="Text Box 13"/>
            <p:cNvSpPr txBox="1">
              <a:spLocks noChangeArrowheads="1"/>
            </p:cNvSpPr>
            <p:nvPr/>
          </p:nvSpPr>
          <p:spPr bwMode="auto">
            <a:xfrm>
              <a:off x="0" y="137"/>
              <a:ext cx="133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p>
              <a:r>
                <a:rPr lang="en-US" altLang="zh-CN" sz="3200">
                  <a:solidFill>
                    <a:srgbClr val="FF5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25</a:t>
              </a: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×(4+2)</a:t>
              </a:r>
              <a:endPara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518" name="Text Box 14"/>
            <p:cNvSpPr txBox="1">
              <a:spLocks noChangeArrowheads="1"/>
            </p:cNvSpPr>
            <p:nvPr/>
          </p:nvSpPr>
          <p:spPr bwMode="auto">
            <a:xfrm>
              <a:off x="1804" y="137"/>
              <a:ext cx="163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p>
              <a:r>
                <a:rPr lang="en-US" altLang="zh-CN" sz="3200">
                  <a:solidFill>
                    <a:srgbClr val="FF5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25</a:t>
              </a: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×4+</a:t>
              </a:r>
              <a:r>
                <a:rPr lang="en-US" altLang="zh-CN" sz="3200">
                  <a:solidFill>
                    <a:srgbClr val="FF5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25</a:t>
              </a: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×2</a:t>
              </a:r>
              <a:endPara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519" name="Text Box 15"/>
            <p:cNvSpPr txBox="1">
              <a:spLocks noChangeArrowheads="1"/>
            </p:cNvSpPr>
            <p:nvPr/>
          </p:nvSpPr>
          <p:spPr bwMode="auto">
            <a:xfrm>
              <a:off x="1305" y="1"/>
              <a:ext cx="550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p>
              <a:pPr algn="l"/>
              <a:r>
                <a:rPr lang="zh-CN" altLang="en-US" sz="5400">
                  <a:solidFill>
                    <a:srgbClr val="3333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endParaRPr lang="zh-CN" altLang="en-US" sz="540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20" name="未知"/>
            <p:cNvSpPr/>
            <p:nvPr/>
          </p:nvSpPr>
          <p:spPr bwMode="auto">
            <a:xfrm>
              <a:off x="262" y="0"/>
              <a:ext cx="817" cy="182"/>
            </a:xfrm>
            <a:custGeom>
              <a:avLst/>
              <a:gdLst>
                <a:gd name="T0" fmla="*/ 0 w 817"/>
                <a:gd name="T1" fmla="*/ 182 h 182"/>
                <a:gd name="T2" fmla="*/ 408 w 817"/>
                <a:gd name="T3" fmla="*/ 0 h 182"/>
                <a:gd name="T4" fmla="*/ 817 w 817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7" h="182">
                  <a:moveTo>
                    <a:pt x="0" y="182"/>
                  </a:moveTo>
                  <a:cubicBezTo>
                    <a:pt x="136" y="91"/>
                    <a:pt x="272" y="0"/>
                    <a:pt x="408" y="0"/>
                  </a:cubicBezTo>
                  <a:cubicBezTo>
                    <a:pt x="544" y="0"/>
                    <a:pt x="680" y="91"/>
                    <a:pt x="817" y="182"/>
                  </a:cubicBezTo>
                </a:path>
              </a:pathLst>
            </a:custGeom>
            <a:noFill/>
            <a:ln w="38100" cmpd="sng">
              <a:solidFill>
                <a:srgbClr val="FF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21" name="未知"/>
            <p:cNvSpPr/>
            <p:nvPr/>
          </p:nvSpPr>
          <p:spPr bwMode="auto">
            <a:xfrm flipV="1">
              <a:off x="217" y="454"/>
              <a:ext cx="590" cy="136"/>
            </a:xfrm>
            <a:custGeom>
              <a:avLst/>
              <a:gdLst>
                <a:gd name="T0" fmla="*/ 0 w 817"/>
                <a:gd name="T1" fmla="*/ 182 h 182"/>
                <a:gd name="T2" fmla="*/ 408 w 817"/>
                <a:gd name="T3" fmla="*/ 0 h 182"/>
                <a:gd name="T4" fmla="*/ 817 w 817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7" h="182">
                  <a:moveTo>
                    <a:pt x="0" y="182"/>
                  </a:moveTo>
                  <a:cubicBezTo>
                    <a:pt x="136" y="91"/>
                    <a:pt x="272" y="0"/>
                    <a:pt x="408" y="0"/>
                  </a:cubicBezTo>
                  <a:cubicBezTo>
                    <a:pt x="544" y="0"/>
                    <a:pt x="680" y="91"/>
                    <a:pt x="817" y="182"/>
                  </a:cubicBezTo>
                </a:path>
              </a:pathLst>
            </a:custGeom>
            <a:noFill/>
            <a:ln w="38100" cmpd="sng">
              <a:solidFill>
                <a:srgbClr val="FF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500"/>
                                        <p:tgtEl>
                                          <p:spTgt spid="2150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79880">
                                      <p:cBhvr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ldLvl="0" animBg="1"/>
      <p:bldP spid="21509" grpId="0" animBg="1" autoUpdateAnimBg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3794" name="Rectangle 2"/>
          <p:cNvSpPr>
            <a:spLocks noGrp="1" noRot="1" noChangeArrowheads="1"/>
          </p:cNvSpPr>
          <p:nvPr/>
        </p:nvSpPr>
        <p:spPr>
          <a:xfrm>
            <a:off x="718820" y="1214120"/>
            <a:ext cx="10753725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如果用</a:t>
            </a:r>
            <a:r>
              <a:rPr lang="en-US" altLang="zh-CN" sz="4000" b="1" i="1" dirty="0" err="1">
                <a:latin typeface="Times New Roman" panose="02020603050405020304" charset="0"/>
                <a:ea typeface="华文楷体" panose="02010600040101010101" pitchFamily="2" charset="-122"/>
                <a:cs typeface="Times New Roman" panose="02020603050405020304" charset="0"/>
              </a:rPr>
              <a:t>a,b,c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分别表示三个因数，</a:t>
            </a:r>
            <a:b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那么乘法分配律可以表示为：</a:t>
            </a:r>
            <a:endParaRPr lang="zh-CN" altLang="en-US" sz="4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976783" y="3597404"/>
            <a:ext cx="5891356" cy="83099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en-US" altLang="zh-CN" sz="4800" i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4800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4800" i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)×</a:t>
            </a:r>
            <a:r>
              <a:rPr lang="en-US" altLang="zh-CN" sz="4800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zh-CN" altLang="en-US" sz="48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＝</a:t>
            </a:r>
            <a:r>
              <a:rPr lang="en-US" altLang="zh-CN" sz="4800" i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4800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</a:t>
            </a:r>
            <a:r>
              <a:rPr lang="en-US" altLang="zh-CN" sz="4800" i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en-US" altLang="zh-CN" sz="4800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4800" i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4800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</a:t>
            </a:r>
            <a:r>
              <a:rPr lang="en-US" altLang="zh-CN" sz="4800" i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4800" i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976730" y="5085402"/>
            <a:ext cx="5926622" cy="83099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en-US" altLang="zh-CN" sz="4800" i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×(</a:t>
            </a:r>
            <a:r>
              <a:rPr lang="en-US" altLang="zh-CN" sz="4800" i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4800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4800" i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zh-CN" altLang="en-US" sz="4800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＝</a:t>
            </a:r>
            <a:r>
              <a:rPr lang="en-US" altLang="zh-CN" sz="4800" i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4800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</a:t>
            </a:r>
            <a:r>
              <a:rPr lang="en-US" altLang="zh-CN" sz="4800" i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4800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4800" i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4800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</a:t>
            </a:r>
            <a:r>
              <a:rPr lang="en-US" altLang="zh-CN" sz="4800" i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4800" i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7" grpId="0" bldLvl="0" animBg="1" autoUpdateAnimBg="0"/>
      <p:bldP spid="9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" name="TextBox 14"/>
          <p:cNvSpPr txBox="1"/>
          <p:nvPr/>
        </p:nvSpPr>
        <p:spPr>
          <a:xfrm>
            <a:off x="1305560" y="1639570"/>
            <a:ext cx="93656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已经探讨、发现</a:t>
            </a:r>
            <a:r>
              <a:rPr lang="zh-CN" altLang="en-US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了哪些乘法</a:t>
            </a:r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运算定律</a:t>
            </a:r>
            <a:r>
              <a:rPr lang="en-US" altLang="zh-CN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8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rot="21044334">
            <a:off x="1794852" y="2948349"/>
            <a:ext cx="2244525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3200" b="0" dirty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乘法交换律</a:t>
            </a:r>
            <a:endParaRPr lang="zh-CN" altLang="en-US" sz="3200" b="0" dirty="0">
              <a:solidFill>
                <a:srgbClr val="C0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 rot="21044334">
            <a:off x="4696855" y="2947763"/>
            <a:ext cx="2236510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乘法</a:t>
            </a:r>
            <a:r>
              <a:rPr lang="zh-CN" altLang="en-US" sz="3200" b="0" dirty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结合</a:t>
            </a:r>
            <a:r>
              <a:rPr lang="zh-CN" altLang="zh-CN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律</a:t>
            </a:r>
            <a:endParaRPr lang="zh-CN" altLang="en-US" sz="3200" b="0" dirty="0">
              <a:solidFill>
                <a:srgbClr val="C0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 rot="21044334">
            <a:off x="7590987" y="2947854"/>
            <a:ext cx="2236510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乘法</a:t>
            </a:r>
            <a:r>
              <a:rPr lang="zh-CN" altLang="en-US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分配</a:t>
            </a:r>
            <a:r>
              <a:rPr lang="zh-CN" altLang="zh-CN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律</a:t>
            </a:r>
            <a:endParaRPr lang="zh-CN" altLang="en-US" sz="3200" b="0" dirty="0">
              <a:solidFill>
                <a:srgbClr val="C0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21" name="TextBox 14"/>
          <p:cNvSpPr txBox="1"/>
          <p:nvPr/>
        </p:nvSpPr>
        <p:spPr>
          <a:xfrm>
            <a:off x="1305560" y="4114800"/>
            <a:ext cx="93656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已经探讨、发现</a:t>
            </a:r>
            <a:r>
              <a:rPr lang="zh-CN" altLang="en-US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了哪些加法运算</a:t>
            </a:r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定律</a:t>
            </a:r>
            <a:r>
              <a:rPr lang="en-US" altLang="zh-CN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8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rot="21044334">
            <a:off x="3086442" y="5404117"/>
            <a:ext cx="2244525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加</a:t>
            </a:r>
            <a:r>
              <a:rPr lang="zh-CN" altLang="zh-CN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法交换律</a:t>
            </a:r>
            <a:endParaRPr lang="zh-CN" altLang="en-US" sz="3200" b="0" dirty="0">
              <a:solidFill>
                <a:srgbClr val="C0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 rot="21044334">
            <a:off x="6110365" y="5403531"/>
            <a:ext cx="2236510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加</a:t>
            </a:r>
            <a:r>
              <a:rPr lang="zh-CN" altLang="zh-CN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法</a:t>
            </a:r>
            <a:r>
              <a:rPr lang="zh-CN" altLang="en-US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结合</a:t>
            </a:r>
            <a:r>
              <a:rPr lang="zh-CN" altLang="zh-CN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律</a:t>
            </a:r>
            <a:endParaRPr lang="zh-CN" altLang="en-US" sz="3200" b="0" dirty="0">
              <a:solidFill>
                <a:srgbClr val="C0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 bldLvl="0" animBg="1"/>
      <p:bldP spid="4" grpId="0" bldLvl="0" animBg="1"/>
      <p:bldP spid="5" grpId="0" bldLvl="0" animBg="1"/>
      <p:bldP spid="21" grpId="0"/>
      <p:bldP spid="22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 rot="21044334">
            <a:off x="2043144" y="1420923"/>
            <a:ext cx="2244525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p>
            <a:r>
              <a:rPr lang="zh-CN" altLang="zh-CN" sz="3200" b="0" dirty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乘法交换律</a:t>
            </a:r>
            <a:endParaRPr lang="zh-CN" altLang="en-US" sz="3200" b="0" dirty="0">
              <a:solidFill>
                <a:srgbClr val="C0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 rot="21044334">
            <a:off x="4624472" y="1198722"/>
            <a:ext cx="2236510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p>
            <a:r>
              <a:rPr lang="zh-CN" altLang="zh-CN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乘法</a:t>
            </a:r>
            <a:r>
              <a:rPr lang="zh-CN" altLang="en-US" sz="3200" b="0" dirty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结合</a:t>
            </a:r>
            <a:r>
              <a:rPr lang="zh-CN" altLang="zh-CN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律</a:t>
            </a:r>
            <a:endParaRPr lang="zh-CN" altLang="en-US" sz="3200" b="0" dirty="0">
              <a:solidFill>
                <a:srgbClr val="C0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 rot="21044334">
            <a:off x="7278574" y="1021013"/>
            <a:ext cx="2236510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p>
            <a:r>
              <a:rPr lang="zh-CN" altLang="zh-CN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乘法</a:t>
            </a:r>
            <a:r>
              <a:rPr lang="zh-CN" altLang="en-US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分配</a:t>
            </a:r>
            <a:r>
              <a:rPr lang="zh-CN" altLang="zh-CN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律</a:t>
            </a:r>
            <a:endParaRPr lang="zh-CN" altLang="en-US" sz="3200" b="0" dirty="0">
              <a:solidFill>
                <a:srgbClr val="C0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 rot="21044334">
            <a:off x="3411297" y="2205614"/>
            <a:ext cx="2244525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p>
            <a:r>
              <a:rPr lang="zh-CN" altLang="en-US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加</a:t>
            </a:r>
            <a:r>
              <a:rPr lang="zh-CN" altLang="zh-CN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法交换律</a:t>
            </a:r>
            <a:endParaRPr lang="zh-CN" altLang="en-US" sz="3200" b="0" dirty="0">
              <a:solidFill>
                <a:srgbClr val="C0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 rot="21044334">
            <a:off x="5992625" y="1983413"/>
            <a:ext cx="2236510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p>
            <a:r>
              <a:rPr lang="zh-CN" altLang="en-US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加</a:t>
            </a:r>
            <a:r>
              <a:rPr lang="zh-CN" altLang="zh-CN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法</a:t>
            </a:r>
            <a:r>
              <a:rPr lang="zh-CN" altLang="en-US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结合</a:t>
            </a:r>
            <a:r>
              <a:rPr lang="zh-CN" altLang="zh-CN" sz="3200" b="0" dirty="0" smtClea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Times New Roman" panose="02020603050405020304" charset="0"/>
              </a:rPr>
              <a:t>律</a:t>
            </a:r>
            <a:endParaRPr lang="zh-CN" altLang="en-US" sz="3200" b="0" dirty="0">
              <a:solidFill>
                <a:srgbClr val="C0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78610" y="3116580"/>
            <a:ext cx="8601075" cy="175323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乘法的交换律、结合律和加法的交换律、结合律是同一种运算的规律。</a:t>
            </a:r>
            <a:endParaRPr lang="zh-CN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78610" y="5148580"/>
            <a:ext cx="9043670" cy="64516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乘法分配律是乘、加两种运算之间的规律。</a:t>
            </a:r>
            <a:endParaRPr lang="zh-CN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95" name="矩形 94"/>
          <p:cNvSpPr/>
          <p:nvPr/>
        </p:nvSpPr>
        <p:spPr>
          <a:xfrm>
            <a:off x="799372" y="1416982"/>
            <a:ext cx="3455126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简便计算。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791725" y="2278410"/>
            <a:ext cx="2462284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125×23×8 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479623" y="3139971"/>
            <a:ext cx="251650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=125×8×23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479466" y="4001661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=1000×23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1479466" y="4863222"/>
            <a:ext cx="167513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=23000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6990281" y="2278360"/>
            <a:ext cx="2462284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25×23×4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6680084" y="3136746"/>
            <a:ext cx="22783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=25×4×23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6679927" y="3995261"/>
            <a:ext cx="197675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=100×23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6679927" y="4853647"/>
            <a:ext cx="143700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=2300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98" grpId="0"/>
      <p:bldP spid="99" grpId="0"/>
      <p:bldP spid="101" grpId="0"/>
      <p:bldP spid="102" grpId="0"/>
      <p:bldP spid="10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296920" y="508000"/>
            <a:ext cx="7185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1.学以致用:教材第26页“做一做”第1,2题。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矩形 105"/>
          <p:cNvSpPr/>
          <p:nvPr/>
        </p:nvSpPr>
        <p:spPr>
          <a:xfrm>
            <a:off x="1299298" y="2841626"/>
            <a:ext cx="905446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56×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19+28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56×19+28        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）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9167497" y="2779147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379730" y="1796415"/>
            <a:ext cx="1143381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下面哪些算式是正确的？正确的画“√ ”，错误的画“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299057" y="3887004"/>
            <a:ext cx="10337044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7×3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32×7+32×3          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）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9299535" y="4992856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1299210" y="4932045"/>
            <a:ext cx="986726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64×64+36×64=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64+36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×64  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）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167584" y="3854951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10" grpId="0"/>
      <p:bldP spid="1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296920" y="508000"/>
            <a:ext cx="7185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1.学以致用:教材第26页“做一做”第1,2题。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074712" y="1910384"/>
            <a:ext cx="518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45153" y="1988007"/>
            <a:ext cx="41044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观察右边的竖式，说说在计算的过程中运用了什么运算定律。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28"/>
          <p:cNvSpPr txBox="1">
            <a:spLocks noChangeArrowheads="1"/>
          </p:cNvSpPr>
          <p:nvPr/>
        </p:nvSpPr>
        <p:spPr bwMode="auto">
          <a:xfrm>
            <a:off x="7639685" y="1910080"/>
            <a:ext cx="19970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2  5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Line 29"/>
          <p:cNvSpPr>
            <a:spLocks noChangeShapeType="1"/>
          </p:cNvSpPr>
          <p:nvPr/>
        </p:nvSpPr>
        <p:spPr bwMode="auto">
          <a:xfrm>
            <a:off x="7986157" y="3072240"/>
            <a:ext cx="16557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Text Box 30"/>
          <p:cNvSpPr txBox="1">
            <a:spLocks noChangeArrowheads="1"/>
          </p:cNvSpPr>
          <p:nvPr/>
        </p:nvSpPr>
        <p:spPr bwMode="auto">
          <a:xfrm>
            <a:off x="8526105" y="3089970"/>
            <a:ext cx="90068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5  0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33"/>
          <p:cNvSpPr txBox="1">
            <a:spLocks noChangeArrowheads="1"/>
          </p:cNvSpPr>
          <p:nvPr/>
        </p:nvSpPr>
        <p:spPr bwMode="auto">
          <a:xfrm>
            <a:off x="8058358" y="3657750"/>
            <a:ext cx="140379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2  5  0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Line 34"/>
          <p:cNvSpPr>
            <a:spLocks noChangeShapeType="1"/>
          </p:cNvSpPr>
          <p:nvPr/>
        </p:nvSpPr>
        <p:spPr bwMode="auto">
          <a:xfrm>
            <a:off x="7958787" y="4296202"/>
            <a:ext cx="16557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Text Box 37"/>
          <p:cNvSpPr txBox="1">
            <a:spLocks noChangeArrowheads="1"/>
          </p:cNvSpPr>
          <p:nvPr/>
        </p:nvSpPr>
        <p:spPr bwMode="auto">
          <a:xfrm>
            <a:off x="8027670" y="4305300"/>
            <a:ext cx="16338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3  0  0 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32877" y="2499920"/>
            <a:ext cx="14408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  1  2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74877" y="5119221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乘法分配律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 rot="5400000" flipH="1">
            <a:off x="3709045" y="1246891"/>
            <a:ext cx="2233420" cy="396044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960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2.课本第27页练习七第4题。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" name="矩形 115"/>
          <p:cNvSpPr/>
          <p:nvPr/>
        </p:nvSpPr>
        <p:spPr>
          <a:xfrm>
            <a:off x="2171577" y="1334929"/>
            <a:ext cx="661479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下面哪些算式运用了乘法分配律？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2606207" y="2309897"/>
            <a:ext cx="6005830" cy="645160"/>
          </a:xfrm>
          <a:prstGeom prst="rect">
            <a:avLst/>
          </a:prstGeom>
        </p:spPr>
        <p:txBody>
          <a:bodyPr wrap="non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117×3+117×7=117×(3+7)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2610742" y="4389418"/>
            <a:ext cx="4279900" cy="645160"/>
          </a:xfrm>
          <a:prstGeom prst="rect">
            <a:avLst/>
          </a:prstGeom>
        </p:spPr>
        <p:txBody>
          <a:bodyPr wrap="non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4×</a:t>
            </a:r>
            <a:r>
              <a:rPr lang="en-US" altLang="zh-CN" sz="3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en-US" altLang="zh-CN" sz="3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×5=(4+5)×</a:t>
            </a:r>
            <a:r>
              <a:rPr lang="en-US" altLang="zh-CN" sz="3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3600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2610742" y="3318009"/>
            <a:ext cx="4865370" cy="645160"/>
          </a:xfrm>
          <a:prstGeom prst="rect">
            <a:avLst/>
          </a:prstGeom>
        </p:spPr>
        <p:txBody>
          <a:bodyPr wrap="non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24×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3+12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=24×17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2610742" y="5469538"/>
            <a:ext cx="4936490" cy="645160"/>
          </a:xfrm>
          <a:prstGeom prst="rect">
            <a:avLst/>
          </a:prstGeom>
        </p:spPr>
        <p:txBody>
          <a:bodyPr wrap="non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36×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4×6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=36×6×4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2610742" y="2957969"/>
            <a:ext cx="61630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2606207" y="5046201"/>
            <a:ext cx="466959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1256030" y="1511935"/>
            <a:ext cx="9852660" cy="2306955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ea typeface="微软雅黑" panose="020B0503020204020204" pitchFamily="34" charset="-122"/>
              </a:rPr>
              <a:t>两个数的和与一个数相乘,可以先把它们与这个数分别相乘,再相加</a:t>
            </a:r>
            <a:r>
              <a:rPr lang="zh-CN" altLang="en-US" sz="3200" dirty="0">
                <a:ea typeface="微软雅黑" panose="020B0503020204020204" pitchFamily="34" charset="-122"/>
                <a:sym typeface="+mn-ea"/>
              </a:rPr>
              <a:t>,叫做</a:t>
            </a:r>
            <a:r>
              <a:rPr lang="zh-CN" altLang="en-US" sz="3200" dirty="0">
                <a:ea typeface="微软雅黑" panose="020B0503020204020204" pitchFamily="34" charset="-122"/>
                <a:sym typeface="+mn-ea"/>
              </a:rPr>
              <a:t>乘法分配律</a:t>
            </a:r>
            <a:r>
              <a:rPr lang="zh-CN" altLang="en-US" sz="3200" dirty="0">
                <a:ea typeface="微软雅黑" panose="020B0503020204020204" pitchFamily="34" charset="-122"/>
              </a:rPr>
              <a:t>。用字母表示为: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(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+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)×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=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×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+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×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dirty="0">
                <a:ea typeface="微软雅黑" panose="020B0503020204020204" pitchFamily="34" charset="-122"/>
              </a:rPr>
              <a:t>。</a:t>
            </a:r>
            <a:endParaRPr lang="zh-CN" altLang="en-US" sz="3200" dirty="0"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6030" y="3970020"/>
            <a:ext cx="9852660" cy="2306955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乘法</a:t>
            </a:r>
            <a:r>
              <a:rPr lang="zh-CN" altLang="en-US" sz="3200" dirty="0">
                <a:ea typeface="微软雅黑" panose="020B0503020204020204" pitchFamily="34" charset="-122"/>
              </a:rPr>
              <a:t>的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交换律</a:t>
            </a:r>
            <a:r>
              <a:rPr lang="zh-CN" altLang="en-US" sz="3200" dirty="0">
                <a:ea typeface="微软雅黑" panose="020B0503020204020204" pitchFamily="34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结合律</a:t>
            </a:r>
            <a:r>
              <a:rPr lang="zh-CN" altLang="en-US" sz="3200" dirty="0">
                <a:ea typeface="微软雅黑" panose="020B0503020204020204" pitchFamily="34" charset="-122"/>
              </a:rPr>
              <a:t>和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加法</a:t>
            </a:r>
            <a:r>
              <a:rPr lang="zh-CN" altLang="en-US" sz="3200" dirty="0">
                <a:ea typeface="微软雅黑" panose="020B0503020204020204" pitchFamily="34" charset="-122"/>
              </a:rPr>
              <a:t>的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交换律</a:t>
            </a:r>
            <a:r>
              <a:rPr lang="zh-CN" altLang="en-US" sz="3200" dirty="0">
                <a:ea typeface="微软雅黑" panose="020B0503020204020204" pitchFamily="34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结合律</a:t>
            </a:r>
            <a:r>
              <a:rPr lang="zh-CN" altLang="en-US" sz="3200" dirty="0">
                <a:ea typeface="微软雅黑" panose="020B0503020204020204" pitchFamily="34" charset="-122"/>
              </a:rPr>
              <a:t>是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同一种</a:t>
            </a:r>
            <a:r>
              <a:rPr lang="zh-CN" altLang="en-US" sz="3200" dirty="0">
                <a:ea typeface="微软雅黑" panose="020B0503020204020204" pitchFamily="34" charset="-122"/>
              </a:rPr>
              <a:t>运算的规律,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乘法分配律</a:t>
            </a:r>
            <a:r>
              <a:rPr lang="zh-CN" altLang="en-US" sz="3200" dirty="0">
                <a:ea typeface="微软雅黑" panose="020B0503020204020204" pitchFamily="34" charset="-122"/>
              </a:rPr>
              <a:t>是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乘</a:t>
            </a:r>
            <a:r>
              <a:rPr lang="zh-CN" altLang="en-US" sz="3200" dirty="0">
                <a:ea typeface="微软雅黑" panose="020B0503020204020204" pitchFamily="34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加</a:t>
            </a:r>
            <a:r>
              <a:rPr lang="zh-CN" altLang="en-US" sz="3200" dirty="0">
                <a:ea typeface="微软雅黑" panose="020B0503020204020204" pitchFamily="34" charset="-122"/>
              </a:rPr>
              <a:t>两种运算之间的规律。</a:t>
            </a:r>
            <a:endParaRPr lang="zh-CN" altLang="en-US" sz="3200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050" y="1782445"/>
            <a:ext cx="720788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教材第28页练习七第6,8题。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95" name="矩形 94"/>
          <p:cNvSpPr/>
          <p:nvPr/>
        </p:nvSpPr>
        <p:spPr>
          <a:xfrm>
            <a:off x="799372" y="1416982"/>
            <a:ext cx="3455126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简便计算。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791725" y="2278410"/>
            <a:ext cx="2462284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36×25×4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65792" y="3140268"/>
            <a:ext cx="255016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=36×(25×4)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65635" y="4001958"/>
            <a:ext cx="197675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=36×100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65635" y="4863519"/>
            <a:ext cx="143700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=3600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583510" y="2278657"/>
            <a:ext cx="2462284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15×125×8 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308873" y="3137678"/>
            <a:ext cx="278828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=15×(125×8)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308716" y="3996828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=15×1000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08716" y="4855849"/>
            <a:ext cx="167513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=15000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6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clrChange>
              <a:clrFrom>
                <a:srgbClr val="F8F7FC">
                  <a:alpha val="100000"/>
                </a:srgbClr>
              </a:clrFrom>
              <a:clrTo>
                <a:srgbClr val="F8F7FC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303" y="1301145"/>
            <a:ext cx="6858000" cy="4837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480" y="1252855"/>
            <a:ext cx="7050405" cy="4939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209" y="1224205"/>
            <a:ext cx="6552728" cy="4750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964" y="1145045"/>
            <a:ext cx="6408712" cy="460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p="http://schemas.openxmlformats.org/presentationml/2006/main">
  <p:tag name="KSO_WM_UNIT_PLACING_PICTURE_USER_VIEWPORT" val="{&quot;height&quot;:1847,&quot;width&quot;:3217}"/>
</p:tagLst>
</file>

<file path=ppt/tags/tag11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12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3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4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p="http://schemas.openxmlformats.org/presentationml/2006/main">
  <p:tag name="KSO_WM_UNIT_PLACING_PICTURE_USER_VIEWPORT" val="{&quot;height&quot;:1668,&quot;width&quot;:2256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1741</Words>
  <Application>WPS 演示</Application>
  <PresentationFormat>自定义</PresentationFormat>
  <Paragraphs>238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Arial Unicode MS</vt:lpstr>
      <vt:lpstr>楷体_GB2312</vt:lpstr>
      <vt:lpstr>新宋体</vt:lpstr>
      <vt:lpstr>Times New Roman</vt:lpstr>
      <vt:lpstr>华文楷体</vt:lpstr>
      <vt:lpstr>华文琥珀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zhangyumiao</cp:lastModifiedBy>
  <cp:revision>2298</cp:revision>
  <dcterms:created xsi:type="dcterms:W3CDTF">2017-11-13T08:28:00Z</dcterms:created>
  <dcterms:modified xsi:type="dcterms:W3CDTF">2021-09-23T01:26:48Z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042EC7166AF042CDA64FD03901DFDFAB</vt:lpwstr>
  </property>
</Properties>
</file>